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Roboto Slab"/>
      <p:regular r:id="rId19"/>
      <p:bold r:id="rId20"/>
    </p:embeddedFon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bold.fntdata"/><Relationship Id="rId11" Type="http://schemas.openxmlformats.org/officeDocument/2006/relationships/slide" Target="slides/slide5.xml"/><Relationship Id="rId22" Type="http://schemas.openxmlformats.org/officeDocument/2006/relationships/font" Target="fonts/Roboto-bold.fntdata"/><Relationship Id="rId10" Type="http://schemas.openxmlformats.org/officeDocument/2006/relationships/slide" Target="slides/slide4.xml"/><Relationship Id="rId21" Type="http://schemas.openxmlformats.org/officeDocument/2006/relationships/font" Target="fonts/Roboto-regular.fntdata"/><Relationship Id="rId13" Type="http://schemas.openxmlformats.org/officeDocument/2006/relationships/slide" Target="slides/slide7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6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19" Type="http://schemas.openxmlformats.org/officeDocument/2006/relationships/font" Target="fonts/RobotoSlab-regular.fnt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9e1a1bf4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9e1a1bf4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aa10c6452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aa10c6452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a10c6452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a10c6452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aa68f269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aa68f269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9e1a1bf4e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a9e1a1bf4e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a9e1a1bf4e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a9e1a1bf4e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9e1a1bf4e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a9e1a1bf4e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a10c645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a10c645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9e1a1bf4e_0_4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a9e1a1bf4e_0_4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a9e1a1bf4e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a9e1a1bf4e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9e1a1bf4e_0_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a9e1a1bf4e_0_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a10c6452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aa10c6452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56" name="Google Shape;56;p14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57" name="Google Shape;57;p14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4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5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5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1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" name="Google Shape;67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Google Shape;71;p17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2" name="Google Shape;72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0" name="Google Shape;80;p19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9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6" name="Google Shape;8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9" name="Google Shape;89;p21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21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91" name="Google Shape;91;p21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92" name="Google Shape;92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96" name="Google Shape;9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3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23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1" name="Google Shape;10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olab.research.google.com/drive/1lx9h8H3uuINCDS-knwychZ9rHqbuzSGn#scrollTo=J-ZGL7-CTxm8" TargetMode="External"/><Relationship Id="rId4" Type="http://schemas.openxmlformats.org/officeDocument/2006/relationships/hyperlink" Target="https://colab.research.google.com/drive/17ePsRw9o_TF3c-eNcLi7sB3n9Rb06sxt#scrollTo=ZxsA75pJVhRy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5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PROCESSING</a:t>
            </a:r>
            <a:endParaRPr/>
          </a:p>
        </p:txBody>
      </p:sp>
      <p:sp>
        <p:nvSpPr>
          <p:cNvPr id="109" name="Google Shape;109;p25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WEEK-1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/>
        </p:nvSpPr>
        <p:spPr>
          <a:xfrm>
            <a:off x="37950" y="25300"/>
            <a:ext cx="9106200" cy="50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Gradients: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Gradients measure how intensity changes between pixels.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Gradient refers to -&gt; rate of change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Gradients helps in: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Edge detection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corner/feature detection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sharpening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Object recognition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Segmentation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Gradient filters: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   sobel operator - detects horizontal and vertical edges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   Prewitt operator - deals with simpler weights.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-    scharr operator - improved for accurate gradients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-    laplacian operator - detects edges in all direction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5"/>
          <p:cNvSpPr txBox="1"/>
          <p:nvPr/>
        </p:nvSpPr>
        <p:spPr>
          <a:xfrm>
            <a:off x="41950" y="-6000"/>
            <a:ext cx="9048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Kernel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operations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kernel  is a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matrix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used for modify the pixels of an image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Ex: 3X3, 5X5 ,7X7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Kernel operations are the set set of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operations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that are used in image processing and computer vision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How kernel works: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kernel slides over the image pixel-by-pixel.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 each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position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overlapping pixels are multiplied with the kernel values.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results are added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sum is placed in the corresponding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location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the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resulting matrix.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Types of kernel operations 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Blurring/Smoothing : removes noises, smoothen the image,reduces details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Sharpening : highlighting edges, helps the image appear more crip/sharp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rabi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Edge detection : used for detecting vertical and horizontal edges.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Padding : is the addition of zeros to compensate the loss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Strides: how many pixels the kernel jumps each steps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6"/>
          <p:cNvSpPr txBox="1"/>
          <p:nvPr/>
        </p:nvSpPr>
        <p:spPr>
          <a:xfrm>
            <a:off x="-18225" y="36425"/>
            <a:ext cx="9144000" cy="50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Roboto"/>
              <a:buChar char="●"/>
            </a:pPr>
            <a:r>
              <a:rPr b="1" lang="en-GB" sz="19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codes:</a:t>
            </a:r>
            <a:endParaRPr b="1" sz="19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Hands on -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https://colab.research.google.com/drive/1lx9h8H3uuINCDS-knwychZ9rHqbuzSGn#scrollTo=J-ZGL7-CTxm8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POC -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Show how changing a single pixel can impact: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Edges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Classification outcome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en-GB" sz="18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https://colab.research.google.com/drive/17ePsRw9o_TF3c-eNcLi7sB3n9Rb06sxt#scrollTo=ZxsA75pJVhRy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6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2. Concept of images and                             pixels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/>
        </p:nvSpPr>
        <p:spPr>
          <a:xfrm>
            <a:off x="-7275" y="1000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Image resolution - 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Resolution refers to the number of pixels in an image and determines its clarity and detail.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 resolution means more pixels and sharper images.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Low resolution means less pixels and blurry image.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resolution of a digital image is measured in</a:t>
            </a:r>
            <a:r>
              <a:rPr b="1"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“Pixel per inch”</a:t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0" name="Google Shape;1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775" y="2416900"/>
            <a:ext cx="3463926" cy="2309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9450" y="2416898"/>
            <a:ext cx="3463926" cy="2309294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7"/>
          <p:cNvSpPr txBox="1"/>
          <p:nvPr/>
        </p:nvSpPr>
        <p:spPr>
          <a:xfrm>
            <a:off x="864375" y="4737875"/>
            <a:ext cx="29859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E6B8AF"/>
                </a:solidFill>
                <a:latin typeface="Roboto"/>
                <a:ea typeface="Roboto"/>
                <a:cs typeface="Roboto"/>
                <a:sym typeface="Roboto"/>
              </a:rPr>
              <a:t>215 ppi</a:t>
            </a:r>
            <a:endParaRPr sz="1800">
              <a:solidFill>
                <a:srgbClr val="E6B8A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27"/>
          <p:cNvSpPr txBox="1"/>
          <p:nvPr/>
        </p:nvSpPr>
        <p:spPr>
          <a:xfrm>
            <a:off x="5389725" y="4656225"/>
            <a:ext cx="2752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E6B8AF"/>
                </a:solidFill>
                <a:latin typeface="Roboto"/>
                <a:ea typeface="Roboto"/>
                <a:cs typeface="Roboto"/>
                <a:sym typeface="Roboto"/>
              </a:rPr>
              <a:t>23 ppi</a:t>
            </a:r>
            <a:endParaRPr sz="1800">
              <a:solidFill>
                <a:srgbClr val="E6B8A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27"/>
          <p:cNvSpPr txBox="1"/>
          <p:nvPr/>
        </p:nvSpPr>
        <p:spPr>
          <a:xfrm>
            <a:off x="2673200" y="-2156925"/>
            <a:ext cx="918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/>
          <p:nvPr/>
        </p:nvSpPr>
        <p:spPr>
          <a:xfrm>
            <a:off x="-11150" y="-2230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Image Aspect Ratio-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proportional relationship of image’s width and height.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is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written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as W:H,for example:- 16:9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where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width is 16 units and height is 9 units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Aspect ratio does not tell you the actual size but only represents the shape of the image.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Aspect ratio is important:</a:t>
            </a:r>
            <a:endParaRPr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Display consistency- images looks correct on different screens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Preventing distortion- as wrong aspect ratio causes: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stretching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, squishing , cropping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Used for web, UI/UX, social media templates.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1397" y="2931126"/>
            <a:ext cx="3081201" cy="169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/>
        </p:nvSpPr>
        <p:spPr>
          <a:xfrm>
            <a:off x="12650" y="-10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Pixel matrix representation: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Pixel : A pixel is the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smallest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unit of digital image or display and stands for “picture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element”. It is a very small , isolated dot thats stands for one color. Each pixel stores the color or intensity information.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digital image is represented as matrix(2D array) of tiny dot  called pixels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Pixel matrix for different types images: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Grayscale image(2D matrix):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- 0 -&gt; black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- 255 -&gt; white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Between 0-255-&gt; shades of gray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 image(3D matrix):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the color image is represented as as 3D matrix - Height X width X channels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PIxels -&gt; [255,0,0] -&gt; full red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Pixels -&gt; [0,255,0] -&gt; full green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- Pixels -&gt; [0,0,255] -&gt; full blue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6" name="Google Shape;1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0425" y="1764388"/>
            <a:ext cx="2543175" cy="128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/>
        </p:nvSpPr>
        <p:spPr>
          <a:xfrm>
            <a:off x="48125" y="8750"/>
            <a:ext cx="9144000" cy="50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Channels(RGB):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 images store colors by using three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separate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metrics called channels: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R-Red channel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G-green channel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B-blue channel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channel is a gray scale matrix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example: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channel highlights red parts of the image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Green channel highlights the green objects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channels highlights the blue objects.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/>
        </p:nvSpPr>
        <p:spPr>
          <a:xfrm>
            <a:off x="37950" y="0"/>
            <a:ext cx="9106200" cy="50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Histograms: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histogram is a graph that shows the distribution of pixels intensity values in an image.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Types of histograms: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Histogram for grayscale images: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grayscale images have pixel value from 0 to 255.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histogram counts how many pixels fall into each of these 256 values.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Histogram for color images: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 images have 3 channels -&gt; R , G , B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Each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channel has its own histogram: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Red channel histogram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Green channel histogram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Blue channel histogram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Characteristics 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Brightness- defines brightness , right-&gt;bright image , left-&gt; dull image.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Contrast- narrow histogram-&gt; low contrast image , wide-&gt; high contrast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Under -exposed or over-exposed- too many pixels on left-&gt; underexposed , too many in the right-&gt; overexposed.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2"/>
          <p:cNvSpPr txBox="1"/>
          <p:nvPr/>
        </p:nvSpPr>
        <p:spPr>
          <a:xfrm>
            <a:off x="25300" y="12650"/>
            <a:ext cx="9144000" cy="51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Image intensity: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Image intensity refers to the brightness value of the pixels in an image.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Intensity describe how light and dark a pixel is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grayscale images, intensity is determined by a single value(0-255)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 color image it is derived from the color channels(R , G , B)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Intensity in grayscale images: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 grayscale pixel has a single value that ranges between 0-255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0 -&gt; dark pixel , 255 -&gt;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bright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pixel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Intensity in color images: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Color pixel has three values(R,G,B)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Intensity in color image = combined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brightness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formulae to calculate the intensity -&gt;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Importance of image intensity: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Thresholding : separating foreground from background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Edge detection : edges-&gt; change of intensity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AutoNum type="alphaLcPeriod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Feature extraction : textures,corners and gradients depends on intensity variations.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Intensity range: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Most images uses 8-bit per pixel(0-255) but 16bit (0-65,535) is also used(medical)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32"/>
          <p:cNvPicPr preferRelativeResize="0"/>
          <p:nvPr/>
        </p:nvPicPr>
        <p:blipFill rotWithShape="1">
          <a:blip r:embed="rId3">
            <a:alphaModFix/>
          </a:blip>
          <a:srcRect b="14559" l="26429" r="19688" t="38580"/>
          <a:stretch/>
        </p:blipFill>
        <p:spPr>
          <a:xfrm>
            <a:off x="4780675" y="3073300"/>
            <a:ext cx="2731826" cy="3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3"/>
          <p:cNvSpPr txBox="1"/>
          <p:nvPr/>
        </p:nvSpPr>
        <p:spPr>
          <a:xfrm>
            <a:off x="25300" y="25300"/>
            <a:ext cx="91188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Roboto"/>
              <a:buChar char="●"/>
            </a:pPr>
            <a:r>
              <a:rPr b="1" lang="en-GB" sz="1800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Noise &amp; gradients:</a:t>
            </a:r>
            <a:endParaRPr b="1" sz="18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Noise are the unwanted random variation in pixel values.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 makes an image look grainy, speckled or distorted.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Types of noise: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Gaussian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noise : caused by temperature, low light , it looks like soft grain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Salt-and-Pepper noise : appear as random black(0) and white(255) spots, caused by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transmission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errors, looks like scattered dots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Poisson noise(shots noise) : caused by photon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fluctuations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(low light), common in astronomy , medical imaging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Speckle noise : it is a type of multiplicative noise , occurs in ultrasound ,  radar images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Font typeface="Roboto"/>
              <a:buChar char="-"/>
            </a:pPr>
            <a:r>
              <a:rPr b="1" lang="en-GB" sz="1800">
                <a:solidFill>
                  <a:srgbClr val="980000"/>
                </a:solidFill>
                <a:highlight>
                  <a:schemeClr val="lt2"/>
                </a:highlight>
                <a:latin typeface="Roboto"/>
                <a:ea typeface="Roboto"/>
                <a:cs typeface="Roboto"/>
                <a:sym typeface="Roboto"/>
              </a:rPr>
              <a:t>Removal techniques:</a:t>
            </a:r>
            <a:endParaRPr b="1" sz="1800">
              <a:solidFill>
                <a:srgbClr val="980000"/>
              </a:solidFill>
              <a:highlight>
                <a:schemeClr val="lt2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Gaussian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noise : 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gaussian</a:t>
            </a: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blur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Salt and pepper : median filter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-"/>
            </a:pPr>
            <a:r>
              <a:rPr lang="en-GB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Speckle noise : adaptive or smoothing filters</a:t>
            </a:r>
            <a:endParaRPr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